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5"/>
  </p:notesMasterIdLst>
  <p:sldIdLst>
    <p:sldId id="256" r:id="rId2"/>
    <p:sldId id="257" r:id="rId3"/>
    <p:sldId id="260" r:id="rId4"/>
    <p:sldId id="259" r:id="rId5"/>
    <p:sldId id="261" r:id="rId6"/>
    <p:sldId id="265" r:id="rId7"/>
    <p:sldId id="267" r:id="rId8"/>
    <p:sldId id="266" r:id="rId9"/>
    <p:sldId id="268" r:id="rId10"/>
    <p:sldId id="264" r:id="rId11"/>
    <p:sldId id="269" r:id="rId12"/>
    <p:sldId id="270" r:id="rId13"/>
    <p:sldId id="271" r:id="rId14"/>
  </p:sldIdLst>
  <p:sldSz cx="14630400" cy="8229600"/>
  <p:notesSz cx="8229600" cy="14630400"/>
  <p:embeddedFontLst>
    <p:embeddedFont>
      <p:font typeface="Calibri" panose="020F0502020204030204" pitchFamily="34" charset="0"/>
      <p:regular r:id="rId16"/>
      <p:bold r:id="rId17"/>
      <p:italic r:id="rId18"/>
      <p:boldItalic r:id="rId19"/>
    </p:embeddedFont>
    <p:embeddedFont>
      <p:font typeface="Inter" panose="020B0604020202020204" charset="0"/>
      <p:regular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B5DCA"/>
    <a:srgbClr val="F761BE"/>
    <a:srgbClr val="E078A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57" d="100"/>
          <a:sy n="57" d="100"/>
        </p:scale>
        <p:origin x="556" y="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09482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1896039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3369430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27980763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23547695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8158163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6028675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34122948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3" name="Text 0"/>
          <p:cNvSpPr/>
          <p:nvPr/>
        </p:nvSpPr>
        <p:spPr>
          <a:xfrm>
            <a:off x="6280190" y="2966680"/>
            <a:ext cx="7556421" cy="1559243"/>
          </a:xfrm>
          <a:prstGeom prst="rect">
            <a:avLst/>
          </a:prstGeom>
          <a:noFill/>
          <a:ln/>
        </p:spPr>
        <p:txBody>
          <a:bodyPr wrap="square" lIns="0" tIns="0" rIns="0" bIns="0" rtlCol="0" anchor="t"/>
          <a:lstStyle/>
          <a:p>
            <a:pPr marL="0" indent="0">
              <a:lnSpc>
                <a:spcPts val="6100"/>
              </a:lnSpc>
              <a:buNone/>
            </a:pPr>
            <a:r>
              <a:rPr lang="en-US" sz="4900" b="1" kern="0" spc="-98" dirty="0" smtClean="0">
                <a:solidFill>
                  <a:srgbClr val="FB5DCA"/>
                </a:solidFill>
                <a:latin typeface="Petrona Bold" pitchFamily="34" charset="0"/>
                <a:ea typeface="Petrona Bold" pitchFamily="34" charset="-122"/>
                <a:cs typeface="Petrona Bold" pitchFamily="34" charset="-120"/>
              </a:rPr>
              <a:t>Frosty Bites</a:t>
            </a:r>
            <a:r>
              <a:rPr lang="en-US" sz="4900" b="1" kern="0" spc="-98" dirty="0" smtClean="0">
                <a:solidFill>
                  <a:srgbClr val="F95F88"/>
                </a:solidFill>
                <a:latin typeface="Petrona Bold" pitchFamily="34" charset="0"/>
                <a:ea typeface="Petrona Bold" pitchFamily="34" charset="-122"/>
                <a:cs typeface="Petrona Bold" pitchFamily="34" charset="-120"/>
              </a:rPr>
              <a:t>: Where Sweet Dreams Come True</a:t>
            </a:r>
            <a:endParaRPr lang="en-US" sz="4900" dirty="0"/>
          </a:p>
        </p:txBody>
      </p:sp>
      <p:sp>
        <p:nvSpPr>
          <p:cNvPr id="4" name="Shape 1"/>
          <p:cNvSpPr/>
          <p:nvPr/>
        </p:nvSpPr>
        <p:spPr>
          <a:xfrm>
            <a:off x="6280190" y="4882991"/>
            <a:ext cx="362903" cy="362903"/>
          </a:xfrm>
          <a:prstGeom prst="roundRect">
            <a:avLst>
              <a:gd name="adj" fmla="val 25194296"/>
            </a:avLst>
          </a:prstGeom>
          <a:noFill/>
          <a:ln w="7620">
            <a:solidFill>
              <a:srgbClr val="FFFFFF"/>
            </a:solidFill>
            <a:prstDash val="solid"/>
          </a:ln>
        </p:spPr>
      </p:sp>
      <p:sp>
        <p:nvSpPr>
          <p:cNvPr id="6" name="Text 2"/>
          <p:cNvSpPr/>
          <p:nvPr/>
        </p:nvSpPr>
        <p:spPr>
          <a:xfrm>
            <a:off x="6756440" y="4866084"/>
            <a:ext cx="2040969" cy="396835"/>
          </a:xfrm>
          <a:prstGeom prst="rect">
            <a:avLst/>
          </a:prstGeom>
          <a:noFill/>
          <a:ln/>
        </p:spPr>
        <p:txBody>
          <a:bodyPr wrap="none" lIns="0" tIns="0" rIns="0" bIns="0" rtlCol="0" anchor="t"/>
          <a:lstStyle/>
          <a:p>
            <a:pPr marL="0" indent="0" algn="l">
              <a:lnSpc>
                <a:spcPts val="3100"/>
              </a:lnSpc>
              <a:buNone/>
            </a:pPr>
            <a:endParaRPr lang="en-US" sz="2200"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7228"/>
            <a:ext cx="5524552" cy="8286828"/>
          </a:xfrm>
          <a:prstGeom prst="rect">
            <a:avLst/>
          </a:prstGeom>
        </p:spPr>
      </p:pic>
      <p:sp>
        <p:nvSpPr>
          <p:cNvPr id="9" name="Rectangle 8"/>
          <p:cNvSpPr/>
          <p:nvPr/>
        </p:nvSpPr>
        <p:spPr>
          <a:xfrm>
            <a:off x="12712390" y="7738946"/>
            <a:ext cx="1817649" cy="3010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405114" y="1270274"/>
            <a:ext cx="13704426" cy="6392167"/>
          </a:xfrm>
          <a:prstGeom prst="rect">
            <a:avLst/>
          </a:prstGeom>
        </p:spPr>
      </p:pic>
      <p:sp>
        <p:nvSpPr>
          <p:cNvPr id="6" name="Rectangle 5"/>
          <p:cNvSpPr/>
          <p:nvPr/>
        </p:nvSpPr>
        <p:spPr>
          <a:xfrm>
            <a:off x="5972537" y="136897"/>
            <a:ext cx="2196122" cy="751809"/>
          </a:xfrm>
          <a:prstGeom prst="rect">
            <a:avLst/>
          </a:prstGeom>
        </p:spPr>
        <p:txBody>
          <a:bodyPr wrap="square">
            <a:spAutoFit/>
          </a:bodyPr>
          <a:lstStyle/>
          <a:p>
            <a:pPr>
              <a:lnSpc>
                <a:spcPts val="5850"/>
              </a:lnSpc>
            </a:pPr>
            <a:r>
              <a:rPr lang="en-US" sz="2800" b="1" kern="0" spc="-94" dirty="0" smtClean="0">
                <a:solidFill>
                  <a:srgbClr val="F95F88"/>
                </a:solidFill>
                <a:latin typeface="Petrona Bold" pitchFamily="34" charset="0"/>
                <a:ea typeface="Petrona Bold" pitchFamily="34" charset="-122"/>
              </a:rPr>
              <a:t>Admin Panel</a:t>
            </a:r>
            <a:endParaRPr lang="en-US" sz="2800" dirty="0"/>
          </a:p>
        </p:txBody>
      </p:sp>
      <p:sp>
        <p:nvSpPr>
          <p:cNvPr id="7" name="Rectangle 6"/>
          <p:cNvSpPr/>
          <p:nvPr/>
        </p:nvSpPr>
        <p:spPr>
          <a:xfrm>
            <a:off x="12712390" y="7738946"/>
            <a:ext cx="1817649" cy="3010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0" y="-95838"/>
            <a:ext cx="14630400" cy="8421275"/>
          </a:xfrm>
          <a:prstGeom prst="rect">
            <a:avLst/>
          </a:prstGeom>
        </p:spPr>
      </p:pic>
    </p:spTree>
    <p:extLst>
      <p:ext uri="{BB962C8B-B14F-4D97-AF65-F5344CB8AC3E}">
        <p14:creationId xmlns:p14="http://schemas.microsoft.com/office/powerpoint/2010/main" val="6931880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0" y="1"/>
            <a:ext cx="14630400" cy="8229600"/>
          </a:xfrm>
          <a:prstGeom prst="rect">
            <a:avLst/>
          </a:prstGeom>
        </p:spPr>
      </p:pic>
    </p:spTree>
    <p:extLst>
      <p:ext uri="{BB962C8B-B14F-4D97-AF65-F5344CB8AC3E}">
        <p14:creationId xmlns:p14="http://schemas.microsoft.com/office/powerpoint/2010/main" val="19701812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647981" y="713678"/>
            <a:ext cx="13413708" cy="6389648"/>
          </a:xfrm>
          <a:prstGeom prst="rect">
            <a:avLst/>
          </a:prstGeom>
        </p:spPr>
      </p:pic>
      <p:sp>
        <p:nvSpPr>
          <p:cNvPr id="4" name="Rectangle 3"/>
          <p:cNvSpPr/>
          <p:nvPr/>
        </p:nvSpPr>
        <p:spPr>
          <a:xfrm>
            <a:off x="12712390" y="7738946"/>
            <a:ext cx="1817649" cy="3010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Tree>
    <p:extLst>
      <p:ext uri="{BB962C8B-B14F-4D97-AF65-F5344CB8AC3E}">
        <p14:creationId xmlns:p14="http://schemas.microsoft.com/office/powerpoint/2010/main" val="351593091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2305288"/>
            <a:ext cx="6237684" cy="779621"/>
          </a:xfrm>
          <a:prstGeom prst="rect">
            <a:avLst/>
          </a:prstGeom>
          <a:noFill/>
          <a:ln/>
        </p:spPr>
        <p:txBody>
          <a:bodyPr wrap="none" lIns="0" tIns="0" rIns="0" bIns="0" rtlCol="0" anchor="t"/>
          <a:lstStyle/>
          <a:p>
            <a:pPr marL="0" indent="0">
              <a:lnSpc>
                <a:spcPts val="6100"/>
              </a:lnSpc>
              <a:buNone/>
            </a:pPr>
            <a:r>
              <a:rPr lang="en-US" sz="4900" b="1" kern="0" spc="-98" dirty="0">
                <a:solidFill>
                  <a:srgbClr val="F95F88"/>
                </a:solidFill>
                <a:latin typeface="Petrona Bold" pitchFamily="34" charset="0"/>
                <a:ea typeface="Petrona Bold" pitchFamily="34" charset="-122"/>
                <a:cs typeface="Petrona Bold" pitchFamily="34" charset="-120"/>
              </a:rPr>
              <a:t>About Frosty Bites</a:t>
            </a:r>
            <a:endParaRPr lang="en-US" sz="4900" dirty="0"/>
          </a:p>
        </p:txBody>
      </p:sp>
      <p:sp>
        <p:nvSpPr>
          <p:cNvPr id="3" name="Text 1"/>
          <p:cNvSpPr/>
          <p:nvPr/>
        </p:nvSpPr>
        <p:spPr>
          <a:xfrm>
            <a:off x="793790" y="3651885"/>
            <a:ext cx="3118842" cy="389930"/>
          </a:xfrm>
          <a:prstGeom prst="rect">
            <a:avLst/>
          </a:prstGeom>
          <a:noFill/>
          <a:ln/>
        </p:spPr>
        <p:txBody>
          <a:bodyPr wrap="none" lIns="0" tIns="0" rIns="0" bIns="0" rtlCol="0" anchor="t"/>
          <a:lstStyle/>
          <a:p>
            <a:pPr algn="ctr"/>
            <a:r>
              <a:rPr lang="en-US" sz="2800" b="1" i="0" smtClean="0">
                <a:solidFill>
                  <a:srgbClr val="FE0080"/>
                </a:solidFill>
                <a:effectLst/>
                <a:latin typeface="var(--heading-font)"/>
              </a:rPr>
              <a:t>Our Journey</a:t>
            </a:r>
            <a:endParaRPr lang="en-US" sz="2800" b="0" i="0" smtClean="0">
              <a:solidFill>
                <a:srgbClr val="212529"/>
              </a:solidFill>
              <a:effectLst/>
              <a:latin typeface="var(--heading-font)"/>
            </a:endParaRPr>
          </a:p>
          <a:p>
            <a:r>
              <a:rPr lang="en-US" sz="2800" b="0" i="0" smtClean="0">
                <a:solidFill>
                  <a:srgbClr val="212529"/>
                </a:solidFill>
                <a:effectLst/>
                <a:latin typeface="Roboto"/>
              </a:rPr>
              <a:t/>
            </a:r>
            <a:br>
              <a:rPr lang="en-US" sz="2800" b="0" i="0" smtClean="0">
                <a:solidFill>
                  <a:srgbClr val="212529"/>
                </a:solidFill>
                <a:effectLst/>
                <a:latin typeface="Roboto"/>
              </a:rPr>
            </a:br>
            <a:endParaRPr lang="en-US" sz="2450" dirty="0"/>
          </a:p>
        </p:txBody>
      </p:sp>
      <p:sp>
        <p:nvSpPr>
          <p:cNvPr id="4" name="Text 2"/>
          <p:cNvSpPr/>
          <p:nvPr/>
        </p:nvSpPr>
        <p:spPr>
          <a:xfrm>
            <a:off x="793790" y="4268629"/>
            <a:ext cx="6244709" cy="1451610"/>
          </a:xfrm>
          <a:prstGeom prst="rect">
            <a:avLst/>
          </a:prstGeom>
          <a:noFill/>
          <a:ln/>
        </p:spPr>
        <p:txBody>
          <a:bodyPr wrap="square" lIns="0" tIns="0" rIns="0" bIns="0" rtlCol="0" anchor="t"/>
          <a:lstStyle/>
          <a:p>
            <a:pPr>
              <a:lnSpc>
                <a:spcPts val="2850"/>
              </a:lnSpc>
            </a:pPr>
            <a:r>
              <a:rPr lang="en-US" sz="1750" kern="0" spc="-36" dirty="0" smtClean="0">
                <a:solidFill>
                  <a:srgbClr val="272525"/>
                </a:solidFill>
                <a:latin typeface="Inter" pitchFamily="34" charset="0"/>
                <a:ea typeface="Inter" pitchFamily="34" charset="-122"/>
                <a:cs typeface="Inter" pitchFamily="34" charset="-120"/>
              </a:rPr>
              <a:t>Frosty Bites began as a small family dream in 2020. Inspired by a love for baking and a desire to create joy, we opened our doors to share our passion with the community. Over the years, we have grown, but our values remain the same—providing delicious cupcakes and exceptional service.</a:t>
            </a:r>
            <a:endParaRPr lang="en-US" sz="1750" dirty="0"/>
          </a:p>
        </p:txBody>
      </p:sp>
      <p:sp>
        <p:nvSpPr>
          <p:cNvPr id="5" name="Text 3"/>
          <p:cNvSpPr/>
          <p:nvPr/>
        </p:nvSpPr>
        <p:spPr>
          <a:xfrm>
            <a:off x="7599521" y="3651885"/>
            <a:ext cx="3118842" cy="389930"/>
          </a:xfrm>
          <a:prstGeom prst="rect">
            <a:avLst/>
          </a:prstGeom>
          <a:noFill/>
          <a:ln/>
        </p:spPr>
        <p:txBody>
          <a:bodyPr wrap="none" lIns="0" tIns="0" rIns="0" bIns="0" rtlCol="0" anchor="t"/>
          <a:lstStyle/>
          <a:p>
            <a:pPr>
              <a:lnSpc>
                <a:spcPts val="3050"/>
              </a:lnSpc>
            </a:pPr>
            <a:r>
              <a:rPr lang="en-US" sz="2800" b="1" i="0" dirty="0" smtClean="0">
                <a:solidFill>
                  <a:srgbClr val="FE0080"/>
                </a:solidFill>
                <a:effectLst/>
                <a:latin typeface="Amatic SC"/>
              </a:rPr>
              <a:t>Our Journey</a:t>
            </a:r>
            <a:endParaRPr lang="en-US" sz="2450" dirty="0"/>
          </a:p>
        </p:txBody>
      </p:sp>
      <p:sp>
        <p:nvSpPr>
          <p:cNvPr id="6" name="Text 4"/>
          <p:cNvSpPr/>
          <p:nvPr/>
        </p:nvSpPr>
        <p:spPr>
          <a:xfrm>
            <a:off x="7620606" y="4268629"/>
            <a:ext cx="6244709" cy="1451610"/>
          </a:xfrm>
          <a:prstGeom prst="rect">
            <a:avLst/>
          </a:prstGeom>
          <a:noFill/>
          <a:ln/>
        </p:spPr>
        <p:txBody>
          <a:bodyPr wrap="square" lIns="0" tIns="0" rIns="0" bIns="0" rtlCol="0" anchor="t"/>
          <a:lstStyle/>
          <a:p>
            <a:pPr>
              <a:lnSpc>
                <a:spcPts val="2850"/>
              </a:lnSpc>
            </a:pPr>
            <a:r>
              <a:rPr lang="en-US" dirty="0"/>
              <a:t>Frosty Bites began as a small family dream in 2020. Inspired by a love for baking and a desire to create joy, we opened our doors to share our passion with the community. Over the years, we have grown, but our values remain the same—providing delicious cupcakes and exceptional service.</a:t>
            </a:r>
            <a:endParaRPr lang="en-US" sz="1750" dirty="0"/>
          </a:p>
        </p:txBody>
      </p:sp>
      <p:sp>
        <p:nvSpPr>
          <p:cNvPr id="7" name="Rectangle 6"/>
          <p:cNvSpPr/>
          <p:nvPr/>
        </p:nvSpPr>
        <p:spPr>
          <a:xfrm>
            <a:off x="12712390" y="7738946"/>
            <a:ext cx="1817649" cy="3010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3" name="Text 0"/>
          <p:cNvSpPr/>
          <p:nvPr/>
        </p:nvSpPr>
        <p:spPr>
          <a:xfrm>
            <a:off x="3677510" y="788995"/>
            <a:ext cx="6443186" cy="747236"/>
          </a:xfrm>
          <a:prstGeom prst="rect">
            <a:avLst/>
          </a:prstGeom>
          <a:noFill/>
          <a:ln/>
        </p:spPr>
        <p:txBody>
          <a:bodyPr wrap="none" lIns="0" tIns="0" rIns="0" bIns="0" rtlCol="0" anchor="t"/>
          <a:lstStyle/>
          <a:p>
            <a:pPr marL="0" indent="0">
              <a:lnSpc>
                <a:spcPts val="5850"/>
              </a:lnSpc>
              <a:buNone/>
            </a:pPr>
            <a:r>
              <a:rPr lang="en-US" sz="4700" b="1" kern="0" spc="-94" dirty="0">
                <a:solidFill>
                  <a:srgbClr val="F95F88"/>
                </a:solidFill>
                <a:latin typeface="Petrona Bold" pitchFamily="34" charset="0"/>
                <a:ea typeface="Petrona Bold" pitchFamily="34" charset="-122"/>
                <a:cs typeface="Petrona Bold" pitchFamily="34" charset="-120"/>
              </a:rPr>
              <a:t>Why Choose Frosty Bites</a:t>
            </a:r>
            <a:endParaRPr lang="en-US" sz="4700" dirty="0"/>
          </a:p>
        </p:txBody>
      </p:sp>
      <p:sp>
        <p:nvSpPr>
          <p:cNvPr id="5" name="Text 1"/>
          <p:cNvSpPr/>
          <p:nvPr/>
        </p:nvSpPr>
        <p:spPr>
          <a:xfrm>
            <a:off x="6247090" y="2604254"/>
            <a:ext cx="2988707" cy="373499"/>
          </a:xfrm>
          <a:prstGeom prst="rect">
            <a:avLst/>
          </a:prstGeom>
          <a:noFill/>
          <a:ln/>
        </p:spPr>
        <p:txBody>
          <a:bodyPr wrap="none" lIns="0" tIns="0" rIns="0" bIns="0" rtlCol="0" anchor="t"/>
          <a:lstStyle/>
          <a:p>
            <a:pPr marL="0" indent="0" algn="l">
              <a:lnSpc>
                <a:spcPts val="2900"/>
              </a:lnSpc>
              <a:buNone/>
            </a:pPr>
            <a:endParaRPr lang="en-US" sz="2350" dirty="0"/>
          </a:p>
        </p:txBody>
      </p:sp>
      <p:pic>
        <p:nvPicPr>
          <p:cNvPr id="14" name="Picture 13"/>
          <p:cNvPicPr>
            <a:picLocks noChangeAspect="1"/>
          </p:cNvPicPr>
          <p:nvPr/>
        </p:nvPicPr>
        <p:blipFill>
          <a:blip r:embed="rId3"/>
          <a:stretch>
            <a:fillRect/>
          </a:stretch>
        </p:blipFill>
        <p:spPr>
          <a:xfrm>
            <a:off x="416689" y="2141317"/>
            <a:ext cx="14016942" cy="5405377"/>
          </a:xfrm>
          <a:prstGeom prst="rect">
            <a:avLst/>
          </a:prstGeom>
        </p:spPr>
      </p:pic>
      <p:sp>
        <p:nvSpPr>
          <p:cNvPr id="15" name="Rectangle 14"/>
          <p:cNvSpPr/>
          <p:nvPr/>
        </p:nvSpPr>
        <p:spPr>
          <a:xfrm>
            <a:off x="12712390" y="7738946"/>
            <a:ext cx="1817649" cy="3010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3" name="Text 0"/>
          <p:cNvSpPr/>
          <p:nvPr/>
        </p:nvSpPr>
        <p:spPr>
          <a:xfrm>
            <a:off x="6280190" y="1176457"/>
            <a:ext cx="6237684" cy="779621"/>
          </a:xfrm>
          <a:prstGeom prst="rect">
            <a:avLst/>
          </a:prstGeom>
          <a:noFill/>
          <a:ln/>
        </p:spPr>
        <p:txBody>
          <a:bodyPr wrap="none" lIns="0" tIns="0" rIns="0" bIns="0" rtlCol="0" anchor="t"/>
          <a:lstStyle/>
          <a:p>
            <a:pPr marL="0" indent="0">
              <a:lnSpc>
                <a:spcPts val="6100"/>
              </a:lnSpc>
              <a:buNone/>
            </a:pPr>
            <a:endParaRPr lang="en-US" sz="4900" dirty="0"/>
          </a:p>
        </p:txBody>
      </p:sp>
      <p:sp>
        <p:nvSpPr>
          <p:cNvPr id="5" name="Text 2"/>
          <p:cNvSpPr/>
          <p:nvPr/>
        </p:nvSpPr>
        <p:spPr>
          <a:xfrm>
            <a:off x="6514624" y="2530673"/>
            <a:ext cx="3118842" cy="389930"/>
          </a:xfrm>
          <a:prstGeom prst="rect">
            <a:avLst/>
          </a:prstGeom>
          <a:noFill/>
          <a:ln/>
        </p:spPr>
        <p:txBody>
          <a:bodyPr wrap="none" lIns="0" tIns="0" rIns="0" bIns="0" rtlCol="0" anchor="t"/>
          <a:lstStyle/>
          <a:p>
            <a:pPr marL="0" indent="0">
              <a:lnSpc>
                <a:spcPts val="3050"/>
              </a:lnSpc>
              <a:buNone/>
            </a:pPr>
            <a:endParaRPr lang="en-US" sz="2450" dirty="0"/>
          </a:p>
        </p:txBody>
      </p:sp>
      <p:sp>
        <p:nvSpPr>
          <p:cNvPr id="6" name="Text 3"/>
          <p:cNvSpPr/>
          <p:nvPr/>
        </p:nvSpPr>
        <p:spPr>
          <a:xfrm>
            <a:off x="6514624" y="3056692"/>
            <a:ext cx="3195995" cy="1814513"/>
          </a:xfrm>
          <a:prstGeom prst="rect">
            <a:avLst/>
          </a:prstGeom>
          <a:noFill/>
          <a:ln/>
        </p:spPr>
        <p:txBody>
          <a:bodyPr wrap="square" lIns="0" tIns="0" rIns="0" bIns="0" rtlCol="0" anchor="t"/>
          <a:lstStyle/>
          <a:p>
            <a:pPr marL="0" indent="0">
              <a:lnSpc>
                <a:spcPts val="2850"/>
              </a:lnSpc>
              <a:buNone/>
            </a:pPr>
            <a:r>
              <a:rPr lang="en-US" sz="1750" kern="0" spc="-36" dirty="0" smtClean="0">
                <a:solidFill>
                  <a:srgbClr val="272525"/>
                </a:solidFill>
                <a:latin typeface="Inter" pitchFamily="34" charset="0"/>
                <a:ea typeface="Inter" pitchFamily="34" charset="-122"/>
                <a:cs typeface="Inter" pitchFamily="34" charset="-120"/>
              </a:rPr>
              <a:t>.</a:t>
            </a:r>
            <a:endParaRPr lang="en-US" sz="1750" dirty="0"/>
          </a:p>
        </p:txBody>
      </p:sp>
      <p:sp>
        <p:nvSpPr>
          <p:cNvPr id="8" name="Text 5"/>
          <p:cNvSpPr/>
          <p:nvPr/>
        </p:nvSpPr>
        <p:spPr>
          <a:xfrm>
            <a:off x="10406301" y="2530673"/>
            <a:ext cx="3118842" cy="389930"/>
          </a:xfrm>
          <a:prstGeom prst="rect">
            <a:avLst/>
          </a:prstGeom>
          <a:noFill/>
          <a:ln/>
        </p:spPr>
        <p:txBody>
          <a:bodyPr wrap="none" lIns="0" tIns="0" rIns="0" bIns="0" rtlCol="0" anchor="t"/>
          <a:lstStyle/>
          <a:p>
            <a:pPr marL="0" indent="0">
              <a:lnSpc>
                <a:spcPts val="3050"/>
              </a:lnSpc>
              <a:buNone/>
            </a:pPr>
            <a:endParaRPr lang="en-US" sz="2450" dirty="0"/>
          </a:p>
        </p:txBody>
      </p:sp>
      <p:sp>
        <p:nvSpPr>
          <p:cNvPr id="12" name="Text 9"/>
          <p:cNvSpPr/>
          <p:nvPr/>
        </p:nvSpPr>
        <p:spPr>
          <a:xfrm>
            <a:off x="6514624" y="6092904"/>
            <a:ext cx="7087553" cy="725805"/>
          </a:xfrm>
          <a:prstGeom prst="rect">
            <a:avLst/>
          </a:prstGeom>
          <a:noFill/>
          <a:ln/>
        </p:spPr>
        <p:txBody>
          <a:bodyPr wrap="square" lIns="0" tIns="0" rIns="0" bIns="0" rtlCol="0" anchor="t"/>
          <a:lstStyle/>
          <a:p>
            <a:pPr marL="0" indent="0">
              <a:lnSpc>
                <a:spcPts val="2850"/>
              </a:lnSpc>
              <a:buNone/>
            </a:pPr>
            <a:endParaRPr lang="en-US" sz="1750" dirty="0"/>
          </a:p>
        </p:txBody>
      </p:sp>
      <p:pic>
        <p:nvPicPr>
          <p:cNvPr id="14" name="Picture 13"/>
          <p:cNvPicPr>
            <a:picLocks noChangeAspect="1"/>
          </p:cNvPicPr>
          <p:nvPr/>
        </p:nvPicPr>
        <p:blipFill>
          <a:blip r:embed="rId3"/>
          <a:stretch>
            <a:fillRect/>
          </a:stretch>
        </p:blipFill>
        <p:spPr>
          <a:xfrm>
            <a:off x="84316" y="67679"/>
            <a:ext cx="14111186" cy="8134566"/>
          </a:xfrm>
          <a:prstGeom prst="rect">
            <a:avLst/>
          </a:prstGeom>
        </p:spPr>
      </p:pic>
      <p:sp>
        <p:nvSpPr>
          <p:cNvPr id="15" name="Rectangle 14"/>
          <p:cNvSpPr/>
          <p:nvPr/>
        </p:nvSpPr>
        <p:spPr>
          <a:xfrm>
            <a:off x="12712390" y="7738946"/>
            <a:ext cx="1817649" cy="3010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0" name="Picture 19"/>
          <p:cNvPicPr>
            <a:picLocks noChangeAspect="1"/>
          </p:cNvPicPr>
          <p:nvPr/>
        </p:nvPicPr>
        <p:blipFill>
          <a:blip r:embed="rId3"/>
          <a:stretch>
            <a:fillRect/>
          </a:stretch>
        </p:blipFill>
        <p:spPr>
          <a:xfrm>
            <a:off x="524107" y="1721719"/>
            <a:ext cx="13846287" cy="6305550"/>
          </a:xfrm>
          <a:prstGeom prst="rect">
            <a:avLst/>
          </a:prstGeom>
        </p:spPr>
      </p:pic>
      <p:sp>
        <p:nvSpPr>
          <p:cNvPr id="21" name="Rectangle 20"/>
          <p:cNvSpPr/>
          <p:nvPr/>
        </p:nvSpPr>
        <p:spPr>
          <a:xfrm>
            <a:off x="4480564" y="445320"/>
            <a:ext cx="4632550" cy="791242"/>
          </a:xfrm>
          <a:prstGeom prst="rect">
            <a:avLst/>
          </a:prstGeom>
        </p:spPr>
        <p:txBody>
          <a:bodyPr wrap="none">
            <a:spAutoFit/>
          </a:bodyPr>
          <a:lstStyle/>
          <a:p>
            <a:pPr>
              <a:lnSpc>
                <a:spcPts val="5850"/>
              </a:lnSpc>
            </a:pPr>
            <a:r>
              <a:rPr lang="en-US" sz="4000" b="1" kern="0" spc="-94" dirty="0" smtClean="0">
                <a:solidFill>
                  <a:srgbClr val="F95F88"/>
                </a:solidFill>
                <a:latin typeface="Petrona Bold" pitchFamily="34" charset="0"/>
                <a:ea typeface="Petrona Bold" pitchFamily="34" charset="-122"/>
                <a:cs typeface="Petrona Bold" pitchFamily="34" charset="-120"/>
              </a:rPr>
              <a:t>EVENT CUPCAKES</a:t>
            </a:r>
            <a:endParaRPr lang="en-US" sz="4000"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 y="0"/>
            <a:ext cx="14479928" cy="8229600"/>
          </a:xfrm>
          <a:prstGeom prst="rect">
            <a:avLst/>
          </a:prstGeom>
        </p:spPr>
      </p:pic>
    </p:spTree>
    <p:extLst>
      <p:ext uri="{BB962C8B-B14F-4D97-AF65-F5344CB8AC3E}">
        <p14:creationId xmlns:p14="http://schemas.microsoft.com/office/powerpoint/2010/main" val="172496200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3657600" y="-160964"/>
            <a:ext cx="10972800" cy="8390564"/>
          </a:xfrm>
          <a:prstGeom prst="rect">
            <a:avLst/>
          </a:prstGeom>
        </p:spPr>
      </p:pic>
      <p:sp>
        <p:nvSpPr>
          <p:cNvPr id="4" name="Rectangle 3"/>
          <p:cNvSpPr/>
          <p:nvPr/>
        </p:nvSpPr>
        <p:spPr>
          <a:xfrm>
            <a:off x="100362" y="2887437"/>
            <a:ext cx="3401122" cy="764953"/>
          </a:xfrm>
          <a:prstGeom prst="rect">
            <a:avLst/>
          </a:prstGeom>
        </p:spPr>
        <p:txBody>
          <a:bodyPr wrap="square">
            <a:spAutoFit/>
          </a:bodyPr>
          <a:lstStyle/>
          <a:p>
            <a:pPr>
              <a:lnSpc>
                <a:spcPts val="5850"/>
              </a:lnSpc>
            </a:pPr>
            <a:r>
              <a:rPr lang="en-US" sz="3200" b="1" kern="0" spc="-94" dirty="0" smtClean="0">
                <a:solidFill>
                  <a:srgbClr val="F95F88"/>
                </a:solidFill>
                <a:latin typeface="Petrona Bold" pitchFamily="34" charset="0"/>
                <a:ea typeface="Petrona Bold" pitchFamily="34" charset="-122"/>
              </a:rPr>
              <a:t>Registration  form</a:t>
            </a:r>
            <a:endParaRPr lang="en-US" sz="3200" b="1" dirty="0"/>
          </a:p>
        </p:txBody>
      </p:sp>
    </p:spTree>
    <p:extLst>
      <p:ext uri="{BB962C8B-B14F-4D97-AF65-F5344CB8AC3E}">
        <p14:creationId xmlns:p14="http://schemas.microsoft.com/office/powerpoint/2010/main" val="51937197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3947532" y="-100361"/>
            <a:ext cx="10983951" cy="8329961"/>
          </a:xfrm>
          <a:prstGeom prst="rect">
            <a:avLst/>
          </a:prstGeom>
        </p:spPr>
      </p:pic>
      <p:sp>
        <p:nvSpPr>
          <p:cNvPr id="4" name="Rectangle 3"/>
          <p:cNvSpPr/>
          <p:nvPr/>
        </p:nvSpPr>
        <p:spPr>
          <a:xfrm>
            <a:off x="267629" y="2642110"/>
            <a:ext cx="3824869" cy="791242"/>
          </a:xfrm>
          <a:prstGeom prst="rect">
            <a:avLst/>
          </a:prstGeom>
        </p:spPr>
        <p:txBody>
          <a:bodyPr wrap="square">
            <a:spAutoFit/>
          </a:bodyPr>
          <a:lstStyle/>
          <a:p>
            <a:pPr>
              <a:lnSpc>
                <a:spcPts val="5850"/>
              </a:lnSpc>
            </a:pPr>
            <a:r>
              <a:rPr lang="en-US" sz="4000" b="1" kern="0" spc="-94" dirty="0" smtClean="0">
                <a:solidFill>
                  <a:srgbClr val="F95F88"/>
                </a:solidFill>
                <a:latin typeface="Petrona Bold" pitchFamily="34" charset="0"/>
                <a:ea typeface="Petrona Bold" pitchFamily="34" charset="-122"/>
              </a:rPr>
              <a:t>Login form</a:t>
            </a:r>
            <a:endParaRPr lang="en-US" sz="4000" dirty="0"/>
          </a:p>
        </p:txBody>
      </p:sp>
    </p:spTree>
    <p:extLst>
      <p:ext uri="{BB962C8B-B14F-4D97-AF65-F5344CB8AC3E}">
        <p14:creationId xmlns:p14="http://schemas.microsoft.com/office/powerpoint/2010/main" val="306058258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543484" y="1177696"/>
            <a:ext cx="7195463" cy="2401230"/>
          </a:xfrm>
          <a:prstGeom prst="rect">
            <a:avLst/>
          </a:prstGeom>
        </p:spPr>
      </p:pic>
      <p:sp>
        <p:nvSpPr>
          <p:cNvPr id="5" name="Rectangle 4"/>
          <p:cNvSpPr/>
          <p:nvPr/>
        </p:nvSpPr>
        <p:spPr>
          <a:xfrm>
            <a:off x="1313660" y="544200"/>
            <a:ext cx="3788912" cy="718915"/>
          </a:xfrm>
          <a:prstGeom prst="rect">
            <a:avLst/>
          </a:prstGeom>
        </p:spPr>
        <p:txBody>
          <a:bodyPr wrap="square">
            <a:spAutoFit/>
          </a:bodyPr>
          <a:lstStyle/>
          <a:p>
            <a:pPr>
              <a:lnSpc>
                <a:spcPts val="5850"/>
              </a:lnSpc>
            </a:pPr>
            <a:r>
              <a:rPr lang="en-US" b="1" kern="0" spc="-94" dirty="0" smtClean="0">
                <a:solidFill>
                  <a:srgbClr val="F95F88"/>
                </a:solidFill>
                <a:latin typeface="Petrona Bold" pitchFamily="34" charset="0"/>
                <a:ea typeface="Petrona Bold" pitchFamily="34" charset="-122"/>
              </a:rPr>
              <a:t>Customer table :</a:t>
            </a:r>
            <a:endParaRPr lang="en-US" dirty="0"/>
          </a:p>
        </p:txBody>
      </p:sp>
      <p:sp>
        <p:nvSpPr>
          <p:cNvPr id="6" name="Rectangle 5"/>
          <p:cNvSpPr/>
          <p:nvPr/>
        </p:nvSpPr>
        <p:spPr>
          <a:xfrm>
            <a:off x="877511" y="61329"/>
            <a:ext cx="3036567" cy="848950"/>
          </a:xfrm>
          <a:prstGeom prst="rect">
            <a:avLst/>
          </a:prstGeom>
        </p:spPr>
        <p:txBody>
          <a:bodyPr wrap="square">
            <a:spAutoFit/>
          </a:bodyPr>
          <a:lstStyle/>
          <a:p>
            <a:pPr>
              <a:lnSpc>
                <a:spcPts val="5850"/>
              </a:lnSpc>
            </a:pPr>
            <a:r>
              <a:rPr lang="en-US" b="1" kern="0" spc="-94" dirty="0" smtClean="0">
                <a:solidFill>
                  <a:srgbClr val="F95F88"/>
                </a:solidFill>
                <a:latin typeface="Petrona Bold" pitchFamily="34" charset="0"/>
                <a:ea typeface="Petrona Bold" pitchFamily="34" charset="-122"/>
              </a:rPr>
              <a:t>DATABASE TABLE </a:t>
            </a:r>
            <a:endParaRPr lang="en-US" dirty="0"/>
          </a:p>
        </p:txBody>
      </p:sp>
      <p:sp>
        <p:nvSpPr>
          <p:cNvPr id="7" name="Rectangle 6"/>
          <p:cNvSpPr/>
          <p:nvPr/>
        </p:nvSpPr>
        <p:spPr>
          <a:xfrm>
            <a:off x="9540757" y="140161"/>
            <a:ext cx="1432956" cy="718915"/>
          </a:xfrm>
          <a:prstGeom prst="rect">
            <a:avLst/>
          </a:prstGeom>
        </p:spPr>
        <p:txBody>
          <a:bodyPr wrap="none">
            <a:spAutoFit/>
          </a:bodyPr>
          <a:lstStyle/>
          <a:p>
            <a:pPr>
              <a:lnSpc>
                <a:spcPts val="5850"/>
              </a:lnSpc>
            </a:pPr>
            <a:r>
              <a:rPr lang="en-US" b="1" kern="0" spc="-94" dirty="0" smtClean="0">
                <a:solidFill>
                  <a:srgbClr val="F95F88"/>
                </a:solidFill>
                <a:latin typeface="Petrona Bold" pitchFamily="34" charset="0"/>
                <a:ea typeface="Petrona Bold" pitchFamily="34" charset="-122"/>
              </a:rPr>
              <a:t> Order table :</a:t>
            </a:r>
            <a:endParaRPr lang="en-US" dirty="0"/>
          </a:p>
        </p:txBody>
      </p:sp>
      <p:pic>
        <p:nvPicPr>
          <p:cNvPr id="8" name="Picture 7"/>
          <p:cNvPicPr>
            <a:picLocks noChangeAspect="1"/>
          </p:cNvPicPr>
          <p:nvPr/>
        </p:nvPicPr>
        <p:blipFill>
          <a:blip r:embed="rId4"/>
          <a:stretch>
            <a:fillRect/>
          </a:stretch>
        </p:blipFill>
        <p:spPr>
          <a:xfrm>
            <a:off x="8526037" y="1127899"/>
            <a:ext cx="5562600" cy="1838325"/>
          </a:xfrm>
          <a:prstGeom prst="rect">
            <a:avLst/>
          </a:prstGeom>
        </p:spPr>
      </p:pic>
      <p:pic>
        <p:nvPicPr>
          <p:cNvPr id="9" name="Picture 8"/>
          <p:cNvPicPr>
            <a:picLocks noChangeAspect="1"/>
          </p:cNvPicPr>
          <p:nvPr/>
        </p:nvPicPr>
        <p:blipFill>
          <a:blip r:embed="rId5"/>
          <a:stretch>
            <a:fillRect/>
          </a:stretch>
        </p:blipFill>
        <p:spPr>
          <a:xfrm>
            <a:off x="8374565" y="3837539"/>
            <a:ext cx="6234445" cy="1895475"/>
          </a:xfrm>
          <a:prstGeom prst="rect">
            <a:avLst/>
          </a:prstGeom>
        </p:spPr>
      </p:pic>
      <p:sp>
        <p:nvSpPr>
          <p:cNvPr id="10" name="Rectangle 9"/>
          <p:cNvSpPr/>
          <p:nvPr/>
        </p:nvSpPr>
        <p:spPr>
          <a:xfrm>
            <a:off x="2447553" y="3413064"/>
            <a:ext cx="1277529" cy="848950"/>
          </a:xfrm>
          <a:prstGeom prst="rect">
            <a:avLst/>
          </a:prstGeom>
        </p:spPr>
        <p:txBody>
          <a:bodyPr wrap="square">
            <a:spAutoFit/>
          </a:bodyPr>
          <a:lstStyle/>
          <a:p>
            <a:pPr>
              <a:lnSpc>
                <a:spcPts val="5850"/>
              </a:lnSpc>
            </a:pPr>
            <a:r>
              <a:rPr lang="en-US" b="1" kern="0" spc="-94" dirty="0" smtClean="0">
                <a:solidFill>
                  <a:srgbClr val="F95F88"/>
                </a:solidFill>
                <a:latin typeface="Petrona Bold" pitchFamily="34" charset="0"/>
                <a:ea typeface="Petrona Bold" pitchFamily="34" charset="-122"/>
              </a:rPr>
              <a:t>User table :</a:t>
            </a:r>
            <a:endParaRPr lang="en-US" dirty="0"/>
          </a:p>
        </p:txBody>
      </p:sp>
      <p:sp>
        <p:nvSpPr>
          <p:cNvPr id="11" name="Rectangle 10"/>
          <p:cNvSpPr/>
          <p:nvPr/>
        </p:nvSpPr>
        <p:spPr>
          <a:xfrm>
            <a:off x="11020153" y="3118624"/>
            <a:ext cx="1654940" cy="718915"/>
          </a:xfrm>
          <a:prstGeom prst="rect">
            <a:avLst/>
          </a:prstGeom>
        </p:spPr>
        <p:txBody>
          <a:bodyPr wrap="none">
            <a:spAutoFit/>
          </a:bodyPr>
          <a:lstStyle/>
          <a:p>
            <a:pPr>
              <a:lnSpc>
                <a:spcPts val="5850"/>
              </a:lnSpc>
            </a:pPr>
            <a:r>
              <a:rPr lang="en-US" b="1" kern="0" spc="-94" dirty="0" smtClean="0">
                <a:solidFill>
                  <a:srgbClr val="F95F88"/>
                </a:solidFill>
                <a:latin typeface="Petrona Bold" pitchFamily="34" charset="0"/>
                <a:ea typeface="Petrona Bold" pitchFamily="34" charset="-122"/>
              </a:rPr>
              <a:t>Payment table :</a:t>
            </a:r>
            <a:endParaRPr lang="en-US" dirty="0"/>
          </a:p>
        </p:txBody>
      </p:sp>
      <p:pic>
        <p:nvPicPr>
          <p:cNvPr id="12" name="Picture 11"/>
          <p:cNvPicPr>
            <a:picLocks noChangeAspect="1"/>
          </p:cNvPicPr>
          <p:nvPr/>
        </p:nvPicPr>
        <p:blipFill>
          <a:blip r:embed="rId6"/>
          <a:stretch>
            <a:fillRect/>
          </a:stretch>
        </p:blipFill>
        <p:spPr>
          <a:xfrm>
            <a:off x="480452" y="4074801"/>
            <a:ext cx="6867252" cy="1343212"/>
          </a:xfrm>
          <a:prstGeom prst="rect">
            <a:avLst/>
          </a:prstGeom>
        </p:spPr>
      </p:pic>
      <p:pic>
        <p:nvPicPr>
          <p:cNvPr id="13" name="Picture 12"/>
          <p:cNvPicPr>
            <a:picLocks noChangeAspect="1"/>
          </p:cNvPicPr>
          <p:nvPr/>
        </p:nvPicPr>
        <p:blipFill>
          <a:blip r:embed="rId7"/>
          <a:stretch>
            <a:fillRect/>
          </a:stretch>
        </p:blipFill>
        <p:spPr>
          <a:xfrm>
            <a:off x="1995318" y="5913888"/>
            <a:ext cx="8453374" cy="2105319"/>
          </a:xfrm>
          <a:prstGeom prst="rect">
            <a:avLst/>
          </a:prstGeom>
        </p:spPr>
      </p:pic>
      <p:sp>
        <p:nvSpPr>
          <p:cNvPr id="14" name="Rectangle 13"/>
          <p:cNvSpPr/>
          <p:nvPr/>
        </p:nvSpPr>
        <p:spPr>
          <a:xfrm>
            <a:off x="5324203" y="5174412"/>
            <a:ext cx="1795603" cy="848950"/>
          </a:xfrm>
          <a:prstGeom prst="rect">
            <a:avLst/>
          </a:prstGeom>
        </p:spPr>
        <p:txBody>
          <a:bodyPr wrap="square">
            <a:spAutoFit/>
          </a:bodyPr>
          <a:lstStyle/>
          <a:p>
            <a:pPr>
              <a:lnSpc>
                <a:spcPts val="5850"/>
              </a:lnSpc>
            </a:pPr>
            <a:r>
              <a:rPr lang="en-US" b="1" kern="0" spc="-94" dirty="0" smtClean="0">
                <a:solidFill>
                  <a:srgbClr val="F95F88"/>
                </a:solidFill>
                <a:latin typeface="Petrona Bold" pitchFamily="34" charset="0"/>
                <a:ea typeface="Petrona Bold" pitchFamily="34" charset="-122"/>
              </a:rPr>
              <a:t>Product table :</a:t>
            </a:r>
            <a:endParaRPr lang="en-US" dirty="0"/>
          </a:p>
        </p:txBody>
      </p:sp>
    </p:spTree>
    <p:extLst>
      <p:ext uri="{BB962C8B-B14F-4D97-AF65-F5344CB8AC3E}">
        <p14:creationId xmlns:p14="http://schemas.microsoft.com/office/powerpoint/2010/main" val="358765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111</TotalTime>
  <Words>171</Words>
  <Application>Microsoft Office PowerPoint</Application>
  <PresentationFormat>Custom</PresentationFormat>
  <Paragraphs>32</Paragraphs>
  <Slides>13</Slides>
  <Notes>13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13</vt:i4>
      </vt:variant>
    </vt:vector>
  </HeadingPairs>
  <TitlesOfParts>
    <vt:vector size="21" baseType="lpstr">
      <vt:lpstr>Roboto</vt:lpstr>
      <vt:lpstr>Petrona Bold</vt:lpstr>
      <vt:lpstr>Calibri</vt:lpstr>
      <vt:lpstr>Inter</vt:lpstr>
      <vt:lpstr>Amatic SC</vt:lpstr>
      <vt:lpstr>var(--heading-font)</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DELL</cp:lastModifiedBy>
  <cp:revision>11</cp:revision>
  <dcterms:created xsi:type="dcterms:W3CDTF">2024-12-19T05:20:00Z</dcterms:created>
  <dcterms:modified xsi:type="dcterms:W3CDTF">2024-12-19T07:59:56Z</dcterms:modified>
</cp:coreProperties>
</file>